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260" r:id="rId4"/>
    <p:sldId id="259" r:id="rId5"/>
    <p:sldId id="258" r:id="rId6"/>
    <p:sldId id="261" r:id="rId7"/>
    <p:sldId id="270" r:id="rId8"/>
    <p:sldId id="262" r:id="rId9"/>
    <p:sldId id="271" r:id="rId10"/>
    <p:sldId id="263" r:id="rId11"/>
    <p:sldId id="268" r:id="rId12"/>
    <p:sldId id="273" r:id="rId13"/>
    <p:sldId id="264" r:id="rId14"/>
    <p:sldId id="269" r:id="rId15"/>
    <p:sldId id="265" r:id="rId16"/>
    <p:sldId id="266" r:id="rId17"/>
    <p:sldId id="267" r:id="rId18"/>
    <p:sldId id="275" r:id="rId19"/>
    <p:sldId id="276" r:id="rId20"/>
    <p:sldId id="274" r:id="rId21"/>
    <p:sldId id="277" r:id="rId22"/>
    <p:sldId id="278" r:id="rId23"/>
    <p:sldId id="279" r:id="rId24"/>
    <p:sldId id="280" r:id="rId25"/>
    <p:sldId id="282" r:id="rId26"/>
    <p:sldId id="281" r:id="rId27"/>
    <p:sldId id="283" r:id="rId28"/>
    <p:sldId id="285" r:id="rId29"/>
    <p:sldId id="287" r:id="rId3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720" autoAdjust="0"/>
  </p:normalViewPr>
  <p:slideViewPr>
    <p:cSldViewPr snapToGrid="0">
      <p:cViewPr varScale="1">
        <p:scale>
          <a:sx n="86" d="100"/>
          <a:sy n="86" d="100"/>
        </p:scale>
        <p:origin x="9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BC489-CCDD-4EA1-9856-A2619DF5B828}" type="datetimeFigureOut">
              <a:rPr lang="zh-TW" altLang="en-US" smtClean="0"/>
              <a:t>2019/1/2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85BA1-92D5-4A14-9C2F-E6DC1FB5EA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096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85BA1-92D5-4A14-9C2F-E6DC1FB5EAF8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1812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85BA1-92D5-4A14-9C2F-E6DC1FB5EAF8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4676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85BA1-92D5-4A14-9C2F-E6DC1FB5EAF8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7575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85BA1-92D5-4A14-9C2F-E6DC1FB5EAF8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2741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85BA1-92D5-4A14-9C2F-E6DC1FB5EAF8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9885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85BA1-92D5-4A14-9C2F-E6DC1FB5EAF8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4299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85BA1-92D5-4A14-9C2F-E6DC1FB5EAF8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4835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85BA1-92D5-4A14-9C2F-E6DC1FB5EAF8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3938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85BA1-92D5-4A14-9C2F-E6DC1FB5EAF8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2908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85BA1-92D5-4A14-9C2F-E6DC1FB5EAF8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6855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85BA1-92D5-4A14-9C2F-E6DC1FB5EAF8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8567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85BA1-92D5-4A14-9C2F-E6DC1FB5EAF8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1357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85BA1-92D5-4A14-9C2F-E6DC1FB5EAF8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2603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85BA1-92D5-4A14-9C2F-E6DC1FB5EAF8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1897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85BA1-92D5-4A14-9C2F-E6DC1FB5EAF8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3960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-25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85BA1-92D5-4A14-9C2F-E6DC1FB5EAF8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0520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85BA1-92D5-4A14-9C2F-E6DC1FB5EAF8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0790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47A0-DC25-42CA-A5AA-38EC269333A8}" type="datetimeFigureOut">
              <a:rPr lang="zh-TW" altLang="en-US" smtClean="0"/>
              <a:t>2019/1/2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93C0-204A-4366-ACBC-E6168BAD900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195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47A0-DC25-42CA-A5AA-38EC269333A8}" type="datetimeFigureOut">
              <a:rPr lang="zh-TW" altLang="en-US" smtClean="0"/>
              <a:t>2019/1/2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93C0-204A-4366-ACBC-E6168BAD90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8615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47A0-DC25-42CA-A5AA-38EC269333A8}" type="datetimeFigureOut">
              <a:rPr lang="zh-TW" altLang="en-US" smtClean="0"/>
              <a:t>2019/1/2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93C0-204A-4366-ACBC-E6168BAD90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520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47A0-DC25-42CA-A5AA-38EC269333A8}" type="datetimeFigureOut">
              <a:rPr lang="zh-TW" altLang="en-US" smtClean="0"/>
              <a:t>2019/1/2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93C0-204A-4366-ACBC-E6168BAD90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071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47A0-DC25-42CA-A5AA-38EC269333A8}" type="datetimeFigureOut">
              <a:rPr lang="zh-TW" altLang="en-US" smtClean="0"/>
              <a:t>2019/1/2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93C0-204A-4366-ACBC-E6168BAD900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49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47A0-DC25-42CA-A5AA-38EC269333A8}" type="datetimeFigureOut">
              <a:rPr lang="zh-TW" altLang="en-US" smtClean="0"/>
              <a:t>2019/1/2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93C0-204A-4366-ACBC-E6168BAD90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710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47A0-DC25-42CA-A5AA-38EC269333A8}" type="datetimeFigureOut">
              <a:rPr lang="zh-TW" altLang="en-US" smtClean="0"/>
              <a:t>2019/1/2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93C0-204A-4366-ACBC-E6168BAD90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9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47A0-DC25-42CA-A5AA-38EC269333A8}" type="datetimeFigureOut">
              <a:rPr lang="zh-TW" altLang="en-US" smtClean="0"/>
              <a:t>2019/1/2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93C0-204A-4366-ACBC-E6168BAD90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5131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47A0-DC25-42CA-A5AA-38EC269333A8}" type="datetimeFigureOut">
              <a:rPr lang="zh-TW" altLang="en-US" smtClean="0"/>
              <a:t>2019/1/2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93C0-204A-4366-ACBC-E6168BAD90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317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69647A0-DC25-42CA-A5AA-38EC269333A8}" type="datetimeFigureOut">
              <a:rPr lang="zh-TW" altLang="en-US" smtClean="0"/>
              <a:t>2019/1/2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E393C0-204A-4366-ACBC-E6168BAD90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225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9647A0-DC25-42CA-A5AA-38EC269333A8}" type="datetimeFigureOut">
              <a:rPr lang="zh-TW" altLang="en-US" smtClean="0"/>
              <a:t>2019/1/2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E393C0-204A-4366-ACBC-E6168BAD90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289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69647A0-DC25-42CA-A5AA-38EC269333A8}" type="datetimeFigureOut">
              <a:rPr lang="zh-TW" altLang="en-US" smtClean="0"/>
              <a:t>2019/1/2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EE393C0-204A-4366-ACBC-E6168BAD900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755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Deep Object </a:t>
            </a:r>
            <a:br>
              <a:rPr lang="en-US" altLang="zh-TW" dirty="0"/>
            </a:br>
            <a:r>
              <a:rPr lang="en-US" altLang="zh-TW" dirty="0"/>
              <a:t>Co-Segmentation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err="1"/>
              <a:t>Weihao</a:t>
            </a:r>
            <a:r>
              <a:rPr lang="en-US" altLang="zh-TW" dirty="0"/>
              <a:t> Li</a:t>
            </a:r>
            <a:r>
              <a:rPr lang="zh-TW" altLang="en-US" dirty="0"/>
              <a:t>*</a:t>
            </a:r>
            <a:r>
              <a:rPr lang="en-US" altLang="zh-TW" dirty="0"/>
              <a:t> , Omid Hosseini </a:t>
            </a:r>
            <a:r>
              <a:rPr lang="en-US" altLang="zh-TW" dirty="0" err="1"/>
              <a:t>Jafari</a:t>
            </a:r>
            <a:r>
              <a:rPr lang="zh-TW" altLang="en-US" dirty="0"/>
              <a:t>*</a:t>
            </a:r>
            <a:r>
              <a:rPr lang="en-US" altLang="zh-TW" dirty="0"/>
              <a:t> , Carsten </a:t>
            </a:r>
            <a:r>
              <a:rPr lang="en-US" altLang="zh-TW" dirty="0" err="1"/>
              <a:t>Rother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3690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Mutual Correlation</a:t>
            </a:r>
            <a:r>
              <a:rPr lang="zh-TW" altLang="en-US" dirty="0"/>
              <a:t> </a:t>
            </a:r>
            <a:r>
              <a:rPr lang="en-US" altLang="zh-TW" dirty="0"/>
              <a:t>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altLang="zh-TW" sz="2400" dirty="0"/>
              <a:t>compute the correlation between each pair of locations on the feature maps.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altLang="zh-TW" sz="2400" dirty="0"/>
              <a:t>the mutual correlation layer performs a pixel-wise comparison between two feature maps </a:t>
            </a:r>
            <a:r>
              <a:rPr lang="en-US" altLang="zh-TW" sz="2400" dirty="0" err="1"/>
              <a:t>f</a:t>
            </a:r>
            <a:r>
              <a:rPr lang="en-US" altLang="zh-TW" sz="2400" baseline="-25000" dirty="0" err="1"/>
              <a:t>A</a:t>
            </a:r>
            <a:r>
              <a:rPr lang="en-US" altLang="zh-TW" sz="2400" dirty="0"/>
              <a:t> and </a:t>
            </a:r>
            <a:r>
              <a:rPr lang="en-US" altLang="zh-TW" sz="2400" dirty="0" err="1"/>
              <a:t>f</a:t>
            </a:r>
            <a:r>
              <a:rPr lang="en-US" altLang="zh-TW" sz="2400" baseline="-25000" dirty="0" err="1"/>
              <a:t>B</a:t>
            </a:r>
            <a:r>
              <a:rPr lang="en-US" altLang="zh-TW" sz="2400" dirty="0"/>
              <a:t>.</a:t>
            </a:r>
            <a:endParaRPr lang="zh-TW" altLang="en-US" sz="2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05A3579-E8D1-465F-97B6-8733CE163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677" y="3763146"/>
            <a:ext cx="2457450" cy="13335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39437AB-F72E-4CBC-A69E-0461FF4AE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517" y="3548834"/>
            <a:ext cx="3705225" cy="1762125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485908F0-F257-430E-A3F9-B12AA929F673}"/>
              </a:ext>
            </a:extLst>
          </p:cNvPr>
          <p:cNvSpPr/>
          <p:nvPr/>
        </p:nvSpPr>
        <p:spPr>
          <a:xfrm>
            <a:off x="5148072" y="41875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6088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Mutual Correlation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Given a point (</a:t>
            </a:r>
            <a:r>
              <a:rPr lang="en-US" altLang="zh-TW" sz="2400" dirty="0" err="1"/>
              <a:t>i,j</a:t>
            </a:r>
            <a:r>
              <a:rPr lang="en-US" altLang="zh-TW" sz="2400" dirty="0"/>
              <a:t>) and a point (</a:t>
            </a:r>
            <a:r>
              <a:rPr lang="en-US" altLang="zh-TW" sz="2400" dirty="0" err="1"/>
              <a:t>m,n</a:t>
            </a:r>
            <a:r>
              <a:rPr lang="en-US" altLang="zh-TW" sz="2400" dirty="0"/>
              <a:t>) inside a patch around (</a:t>
            </a:r>
            <a:r>
              <a:rPr lang="en-US" altLang="zh-TW" sz="2400" dirty="0" err="1"/>
              <a:t>i,j</a:t>
            </a:r>
            <a:r>
              <a:rPr lang="en-US" altLang="zh-TW" sz="2400" dirty="0"/>
              <a:t>), the correlation between feature vectors </a:t>
            </a:r>
            <a:r>
              <a:rPr lang="en-US" altLang="zh-TW" sz="2400" dirty="0" err="1"/>
              <a:t>f</a:t>
            </a:r>
            <a:r>
              <a:rPr lang="en-US" altLang="zh-TW" sz="2400" baseline="-25000" dirty="0" err="1"/>
              <a:t>A</a:t>
            </a:r>
            <a:r>
              <a:rPr lang="en-US" altLang="zh-TW" sz="2400" dirty="0"/>
              <a:t>(</a:t>
            </a:r>
            <a:r>
              <a:rPr lang="en-US" altLang="zh-TW" sz="2400" dirty="0" err="1"/>
              <a:t>i,j</a:t>
            </a:r>
            <a:r>
              <a:rPr lang="en-US" altLang="zh-TW" sz="2400" dirty="0"/>
              <a:t>) and </a:t>
            </a:r>
            <a:r>
              <a:rPr lang="en-US" altLang="zh-TW" sz="2400" dirty="0" err="1"/>
              <a:t>f</a:t>
            </a:r>
            <a:r>
              <a:rPr lang="en-US" altLang="zh-TW" sz="2400" baseline="-25000" dirty="0" err="1"/>
              <a:t>B</a:t>
            </a:r>
            <a:r>
              <a:rPr lang="en-US" altLang="zh-TW" sz="2400" dirty="0"/>
              <a:t>(</a:t>
            </a:r>
            <a:r>
              <a:rPr lang="en-US" altLang="zh-TW" sz="2400" dirty="0" err="1"/>
              <a:t>m,n</a:t>
            </a:r>
            <a:r>
              <a:rPr lang="en-US" altLang="zh-TW" sz="2400" dirty="0"/>
              <a:t>) is defined as</a:t>
            </a:r>
            <a:endParaRPr lang="zh-TW" altLang="en-US" sz="24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021379"/>
              </p:ext>
            </p:extLst>
          </p:nvPr>
        </p:nvGraphicFramePr>
        <p:xfrm>
          <a:off x="2875945" y="2972781"/>
          <a:ext cx="6191381" cy="57912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73940819"/>
                    </a:ext>
                  </a:extLst>
                </a:gridCol>
                <a:gridCol w="5983101">
                  <a:extLst>
                    <a:ext uri="{9D8B030D-6E8A-4147-A177-3AD203B41FA5}">
                      <a16:colId xmlns:a16="http://schemas.microsoft.com/office/drawing/2014/main" val="25423421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TW" altLang="en-US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 err="1">
                          <a:effectLst/>
                          <a:latin typeface="MJXc-TeX-math-I"/>
                        </a:rPr>
                        <a:t>c</a:t>
                      </a:r>
                      <a:r>
                        <a:rPr lang="en-US" sz="3200" b="0" i="0" baseline="-25000" dirty="0" err="1">
                          <a:effectLst/>
                          <a:latin typeface="MJXc-TeX-math-I"/>
                        </a:rPr>
                        <a:t>AB</a:t>
                      </a:r>
                      <a:r>
                        <a:rPr lang="en-US" sz="3200" b="0" i="0" dirty="0">
                          <a:effectLst/>
                          <a:latin typeface="MJXc-TeX-main-R"/>
                        </a:rPr>
                        <a:t>(</a:t>
                      </a:r>
                      <a:r>
                        <a:rPr lang="en-US" sz="3200" b="0" i="0" dirty="0" err="1">
                          <a:effectLst/>
                          <a:latin typeface="MJXc-TeX-math-I"/>
                        </a:rPr>
                        <a:t>i</a:t>
                      </a:r>
                      <a:r>
                        <a:rPr lang="en-US" sz="3200" b="0" i="0" dirty="0" err="1">
                          <a:effectLst/>
                          <a:latin typeface="MJXc-TeX-main-R"/>
                        </a:rPr>
                        <a:t>,</a:t>
                      </a:r>
                      <a:r>
                        <a:rPr lang="en-US" sz="3200" b="0" i="0" dirty="0" err="1">
                          <a:effectLst/>
                          <a:latin typeface="MJXc-TeX-math-I"/>
                        </a:rPr>
                        <a:t>j</a:t>
                      </a:r>
                      <a:r>
                        <a:rPr lang="en-US" sz="3200" b="0" i="0" dirty="0" err="1">
                          <a:effectLst/>
                          <a:latin typeface="MJXc-TeX-main-R"/>
                        </a:rPr>
                        <a:t>,</a:t>
                      </a:r>
                      <a:r>
                        <a:rPr lang="en-US" sz="3200" b="0" i="0" dirty="0" err="1">
                          <a:effectLst/>
                          <a:latin typeface="MJXc-TeX-math-I"/>
                        </a:rPr>
                        <a:t>k</a:t>
                      </a:r>
                      <a:r>
                        <a:rPr lang="en-US" sz="3200" b="0" i="0" dirty="0">
                          <a:effectLst/>
                          <a:latin typeface="MJXc-TeX-main-R"/>
                        </a:rPr>
                        <a:t>)=⟨</a:t>
                      </a:r>
                      <a:r>
                        <a:rPr lang="en-US" sz="3200" b="0" i="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en-US" sz="3200" b="0" i="0" dirty="0" err="1">
                          <a:effectLst/>
                          <a:latin typeface="MJXc-TeX-math-I"/>
                        </a:rPr>
                        <a:t>f</a:t>
                      </a:r>
                      <a:r>
                        <a:rPr lang="en-US" sz="3200" b="0" i="0" baseline="-25000" dirty="0" err="1">
                          <a:effectLst/>
                          <a:latin typeface="MJXc-TeX-math-I"/>
                        </a:rPr>
                        <a:t>A</a:t>
                      </a:r>
                      <a:r>
                        <a:rPr lang="en-US" sz="3200" b="0" i="0" dirty="0">
                          <a:effectLst/>
                          <a:latin typeface="MJXc-TeX-main-R"/>
                        </a:rPr>
                        <a:t>(</a:t>
                      </a:r>
                      <a:r>
                        <a:rPr lang="en-US" sz="3200" b="0" i="0" dirty="0" err="1">
                          <a:effectLst/>
                          <a:latin typeface="MJXc-TeX-math-I"/>
                        </a:rPr>
                        <a:t>i</a:t>
                      </a:r>
                      <a:r>
                        <a:rPr lang="en-US" sz="3200" b="0" i="0" dirty="0" err="1">
                          <a:effectLst/>
                          <a:latin typeface="MJXc-TeX-main-R"/>
                        </a:rPr>
                        <a:t>,</a:t>
                      </a:r>
                      <a:r>
                        <a:rPr lang="en-US" sz="3200" b="0" i="0" dirty="0" err="1">
                          <a:effectLst/>
                          <a:latin typeface="MJXc-TeX-math-I"/>
                        </a:rPr>
                        <a:t>j</a:t>
                      </a:r>
                      <a:r>
                        <a:rPr lang="en-US" sz="3200" b="0" i="0" dirty="0">
                          <a:effectLst/>
                          <a:latin typeface="MJXc-TeX-main-R"/>
                        </a:rPr>
                        <a:t>),</a:t>
                      </a:r>
                      <a:r>
                        <a:rPr lang="en-US" sz="3200" b="0" i="0" dirty="0" err="1">
                          <a:effectLst/>
                          <a:latin typeface="MJXc-TeX-math-I"/>
                        </a:rPr>
                        <a:t>f</a:t>
                      </a:r>
                      <a:r>
                        <a:rPr lang="en-US" sz="3200" b="0" i="0" baseline="-25000" dirty="0" err="1">
                          <a:effectLst/>
                          <a:latin typeface="MJXc-TeX-math-I"/>
                        </a:rPr>
                        <a:t>B</a:t>
                      </a:r>
                      <a:r>
                        <a:rPr lang="en-US" sz="3200" b="0" i="0" dirty="0">
                          <a:effectLst/>
                          <a:latin typeface="MJXc-TeX-main-R"/>
                        </a:rPr>
                        <a:t>(</a:t>
                      </a:r>
                      <a:r>
                        <a:rPr lang="en-US" sz="3200" b="0" i="0" dirty="0" err="1">
                          <a:effectLst/>
                          <a:latin typeface="MJXc-TeX-math-I"/>
                        </a:rPr>
                        <a:t>m</a:t>
                      </a:r>
                      <a:r>
                        <a:rPr lang="en-US" sz="3200" b="0" i="0" dirty="0" err="1">
                          <a:effectLst/>
                          <a:latin typeface="MJXc-TeX-main-R"/>
                        </a:rPr>
                        <a:t>,</a:t>
                      </a:r>
                      <a:r>
                        <a:rPr lang="en-US" sz="3200" b="0" i="0" dirty="0" err="1">
                          <a:effectLst/>
                          <a:latin typeface="MJXc-TeX-math-I"/>
                        </a:rPr>
                        <a:t>n</a:t>
                      </a:r>
                      <a:r>
                        <a:rPr lang="en-US" sz="3200" b="0" i="0" dirty="0">
                          <a:effectLst/>
                          <a:latin typeface="MJXc-TeX-main-R"/>
                        </a:rPr>
                        <a:t>)⟩</a:t>
                      </a:r>
                      <a:endParaRPr lang="en-US" sz="3200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748470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1097280" y="4002323"/>
            <a:ext cx="611577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0" i="0" dirty="0">
                <a:effectLst/>
                <a:latin typeface="Georgia" panose="02040502050405020303" pitchFamily="18" charset="0"/>
              </a:rPr>
              <a:t>where </a:t>
            </a:r>
            <a:r>
              <a:rPr lang="en-US" altLang="zh-TW" sz="2400" b="0" i="0" dirty="0">
                <a:effectLst/>
                <a:latin typeface="MJXc-TeX-math-I"/>
              </a:rPr>
              <a:t>k</a:t>
            </a:r>
            <a:r>
              <a:rPr lang="en-US" altLang="zh-TW" sz="2400" b="0" i="0" dirty="0">
                <a:effectLst/>
                <a:latin typeface="MJXc-TeX-main-R"/>
              </a:rPr>
              <a:t>=(</a:t>
            </a:r>
            <a:r>
              <a:rPr lang="en-US" altLang="zh-TW" sz="2400" b="0" i="0" dirty="0">
                <a:effectLst/>
                <a:latin typeface="MJXc-TeX-math-I"/>
              </a:rPr>
              <a:t>n-j</a:t>
            </a:r>
            <a:r>
              <a:rPr lang="en-US" altLang="zh-TW" sz="2400" b="0" i="0" dirty="0">
                <a:effectLst/>
                <a:latin typeface="MJXc-TeX-main-R"/>
              </a:rPr>
              <a:t>) * </a:t>
            </a:r>
            <a:r>
              <a:rPr lang="en-US" altLang="zh-TW" sz="2400" b="0" i="0" dirty="0">
                <a:effectLst/>
                <a:latin typeface="MJXc-TeX-math-I"/>
              </a:rPr>
              <a:t>D</a:t>
            </a:r>
            <a:r>
              <a:rPr lang="en-US" altLang="zh-TW" sz="2400" b="0" i="0" dirty="0">
                <a:effectLst/>
                <a:latin typeface="MJXc-TeX-main-R"/>
              </a:rPr>
              <a:t>+(</a:t>
            </a:r>
            <a:r>
              <a:rPr lang="en-US" altLang="zh-TW" sz="2400" b="0" i="0" dirty="0">
                <a:effectLst/>
                <a:latin typeface="MJXc-TeX-math-I"/>
              </a:rPr>
              <a:t>m</a:t>
            </a:r>
            <a:r>
              <a:rPr lang="en-US" altLang="zh-TW" sz="2400" dirty="0">
                <a:latin typeface="MJXc-TeX-main-R"/>
              </a:rPr>
              <a:t>-</a:t>
            </a:r>
            <a:r>
              <a:rPr lang="en-US" altLang="zh-TW" sz="2400" b="0" i="0" dirty="0" err="1">
                <a:effectLst/>
                <a:latin typeface="MJXc-TeX-math-I"/>
              </a:rPr>
              <a:t>i</a:t>
            </a:r>
            <a:r>
              <a:rPr lang="en-US" altLang="zh-TW" sz="2400" b="0" i="0" dirty="0">
                <a:effectLst/>
                <a:latin typeface="MJXc-TeX-main-R"/>
              </a:rPr>
              <a:t>)</a:t>
            </a:r>
            <a:r>
              <a:rPr lang="en-US" altLang="zh-TW" sz="2400" b="0" i="0" dirty="0">
                <a:effectLst/>
                <a:latin typeface="Georgia" panose="02040502050405020303" pitchFamily="18" charset="0"/>
              </a:rPr>
              <a:t> and </a:t>
            </a:r>
            <a:r>
              <a:rPr lang="en-US" altLang="zh-TW" sz="2400" b="0" i="0" dirty="0">
                <a:effectLst/>
                <a:latin typeface="MJXc-TeX-math-I"/>
              </a:rPr>
              <a:t>D</a:t>
            </a:r>
            <a:r>
              <a:rPr lang="en-US" altLang="zh-TW" sz="2400" b="0" i="0" dirty="0">
                <a:effectLst/>
                <a:latin typeface="MJXc-TeX-main-R"/>
              </a:rPr>
              <a:t>×</a:t>
            </a:r>
            <a:r>
              <a:rPr lang="en-US" altLang="zh-TW" sz="2400" b="0" i="0" dirty="0">
                <a:effectLst/>
                <a:latin typeface="MJXc-TeX-math-I"/>
              </a:rPr>
              <a:t>D</a:t>
            </a:r>
            <a:r>
              <a:rPr lang="en-US" altLang="zh-TW" sz="2400" b="0" i="0" dirty="0">
                <a:effectLst/>
                <a:latin typeface="Georgia" panose="02040502050405020303" pitchFamily="18" charset="0"/>
              </a:rPr>
              <a:t> is patch size.</a:t>
            </a:r>
          </a:p>
          <a:p>
            <a:br>
              <a:rPr lang="en-US" altLang="zh-TW" sz="2400" dirty="0"/>
            </a:br>
            <a:r>
              <a:rPr lang="en-US" altLang="zh-TW" sz="2400" dirty="0"/>
              <a:t>D=2∗max(</a:t>
            </a:r>
            <a:r>
              <a:rPr lang="en-US" altLang="zh-TW" sz="2400" dirty="0" err="1"/>
              <a:t>w,h</a:t>
            </a:r>
            <a:r>
              <a:rPr lang="en-US" altLang="zh-TW" sz="2400" dirty="0"/>
              <a:t>)+1</a:t>
            </a:r>
          </a:p>
          <a:p>
            <a:endParaRPr lang="en-US" altLang="zh-TW" sz="2400" dirty="0"/>
          </a:p>
          <a:p>
            <a:r>
              <a:rPr lang="en-US" altLang="zh-TW" sz="2400" dirty="0"/>
              <a:t>output size  = w * h * D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pic>
        <p:nvPicPr>
          <p:cNvPr id="9" name="Picture 2" descr="https://scontent.fkhh1-2.fna.fbcdn.net/v/t1.15752-9/49285329_383386419085461_6017404500598325248_n.png?_nc_cat=108&amp;_nc_ht=scontent.fkhh1-2.fna&amp;oh=eaefb6e697f2c5173600d0e3063e9354&amp;oe=5CC7E948">
            <a:extLst>
              <a:ext uri="{FF2B5EF4-FFF2-40B4-BE49-F238E27FC236}">
                <a16:creationId xmlns:a16="http://schemas.microsoft.com/office/drawing/2014/main" id="{E6F11800-8E25-45D4-97AE-EFB5CCB18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730" y="4859444"/>
            <a:ext cx="56959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616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Siamese Decoder</a:t>
            </a:r>
            <a:endParaRPr lang="zh-TW" altLang="en-US" dirty="0"/>
          </a:p>
        </p:txBody>
      </p:sp>
      <p:pic>
        <p:nvPicPr>
          <p:cNvPr id="1026" name="Picture 2" descr="https://www.groundai.com/media/arxiv_projects/227284/x2.png.750x0_q75_crop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104" y="1950750"/>
            <a:ext cx="8512752" cy="404579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43F55FC-6786-445C-B1EE-CE4843F11A82}"/>
              </a:ext>
            </a:extLst>
          </p:cNvPr>
          <p:cNvSpPr/>
          <p:nvPr/>
        </p:nvSpPr>
        <p:spPr>
          <a:xfrm>
            <a:off x="6277232" y="2004074"/>
            <a:ext cx="3904736" cy="39391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0623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Siamese Decoder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altLang="zh-TW" sz="2400" dirty="0"/>
              <a:t>predicts the two foreground masks of the common objects.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altLang="zh-TW" sz="2400" dirty="0"/>
              <a:t>The input to the </a:t>
            </a:r>
            <a:r>
              <a:rPr lang="en-US" altLang="zh-TW" sz="2400" dirty="0" err="1"/>
              <a:t>siamese</a:t>
            </a:r>
            <a:r>
              <a:rPr lang="en-US" altLang="zh-TW" sz="2400" dirty="0"/>
              <a:t> decoder is achieved by concatenating the feature maps </a:t>
            </a:r>
            <a:r>
              <a:rPr lang="en-US" altLang="zh-TW" sz="2400" dirty="0" err="1"/>
              <a:t>f</a:t>
            </a:r>
            <a:r>
              <a:rPr lang="en-US" altLang="zh-TW" sz="2400" baseline="-25000" dirty="0" err="1"/>
              <a:t>A</a:t>
            </a:r>
            <a:r>
              <a:rPr lang="en-US" altLang="zh-TW" sz="2400" dirty="0"/>
              <a:t> and </a:t>
            </a:r>
            <a:r>
              <a:rPr lang="en-US" altLang="zh-TW" sz="2400" dirty="0" err="1"/>
              <a:t>f</a:t>
            </a:r>
            <a:r>
              <a:rPr lang="en-US" altLang="zh-TW" sz="2400" baseline="-25000" dirty="0" err="1"/>
              <a:t>B</a:t>
            </a:r>
            <a:r>
              <a:rPr lang="en-US" altLang="zh-TW" sz="2400" dirty="0"/>
              <a:t> and their corresponding correlation maps </a:t>
            </a:r>
            <a:r>
              <a:rPr lang="en-US" altLang="zh-TW" sz="2400" dirty="0" err="1"/>
              <a:t>c</a:t>
            </a:r>
            <a:r>
              <a:rPr lang="en-US" altLang="zh-TW" sz="2400" baseline="-25000" dirty="0" err="1"/>
              <a:t>AB</a:t>
            </a:r>
            <a:r>
              <a:rPr lang="en-US" altLang="zh-TW" sz="2400" dirty="0"/>
              <a:t> and </a:t>
            </a:r>
            <a:r>
              <a:rPr lang="en-US" altLang="zh-TW" sz="2400" dirty="0" err="1"/>
              <a:t>c</a:t>
            </a:r>
            <a:r>
              <a:rPr lang="en-US" altLang="zh-TW" sz="2400" baseline="-25000" dirty="0" err="1"/>
              <a:t>BA</a:t>
            </a:r>
            <a:r>
              <a:rPr lang="en-US" altLang="zh-TW" sz="2400" dirty="0"/>
              <a:t>.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altLang="zh-TW" sz="2400" dirty="0"/>
              <a:t>use spatial pooling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altLang="zh-TW" sz="2400" dirty="0"/>
              <a:t>The decoder then enlarges the feature maps using deconvolutional layers in order to produce the final object segmentation result.</a:t>
            </a:r>
          </a:p>
          <a:p>
            <a:pPr>
              <a:buClr>
                <a:schemeClr val="tx1"/>
              </a:buClr>
            </a:pP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4073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3B4DD5-6562-45A4-873F-101AA0E06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Siamese Decoder (2/2)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29C856-95A6-4A7E-90E9-5ED4A6484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altLang="zh-TW" sz="2400" dirty="0"/>
              <a:t>There are five blocks in our decoder, whereby each block has one deconvolutional layer and two convolutional layers. 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altLang="zh-TW" sz="2400" dirty="0"/>
              <a:t>All the convolutional and deconvolutional layers in our </a:t>
            </a:r>
            <a:r>
              <a:rPr lang="en-US" altLang="zh-TW" sz="2400" dirty="0" err="1"/>
              <a:t>siamese</a:t>
            </a:r>
            <a:r>
              <a:rPr lang="en-US" altLang="zh-TW" sz="2400" dirty="0"/>
              <a:t> decoder are followed by a </a:t>
            </a:r>
            <a:r>
              <a:rPr lang="en-US" altLang="zh-TW" sz="2400" dirty="0" err="1"/>
              <a:t>ReLU</a:t>
            </a:r>
            <a:r>
              <a:rPr lang="en-US" altLang="zh-TW" sz="2400" dirty="0"/>
              <a:t> activation function.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altLang="zh-TW" sz="2400" dirty="0"/>
              <a:t>By applying a </a:t>
            </a:r>
            <a:r>
              <a:rPr lang="en-US" altLang="zh-TW" sz="2400" dirty="0" err="1"/>
              <a:t>Softmax</a:t>
            </a:r>
            <a:r>
              <a:rPr lang="en-US" altLang="zh-TW" sz="2400" dirty="0"/>
              <a:t> function, the decoder produces two probability maps </a:t>
            </a:r>
            <a:r>
              <a:rPr lang="en-US" altLang="zh-TW" sz="2400" dirty="0" err="1"/>
              <a:t>pA</a:t>
            </a:r>
            <a:r>
              <a:rPr lang="en-US" altLang="zh-TW" sz="2400" dirty="0"/>
              <a:t> and </a:t>
            </a:r>
            <a:r>
              <a:rPr lang="en-US" altLang="zh-TW" sz="2400" dirty="0" err="1"/>
              <a:t>pB</a:t>
            </a:r>
            <a:r>
              <a:rPr lang="en-US" altLang="zh-TW" sz="2400" dirty="0"/>
              <a:t>. Each probability map has two channels, background and foreground, with the same size as the input images.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17440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1" dirty="0"/>
              <a:t>Loss Function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We define our object co-segmentation as a binary image labeling problem and use the standard cross entropy loss function to train our network. The full loss score LA,B is then estimated by</a:t>
            </a:r>
          </a:p>
          <a:p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r>
              <a:rPr lang="en-US" altLang="zh-TW" sz="2400" dirty="0"/>
              <a:t>where the LA and the LB are cross-entropy loss functions for the image A and the image B, respectively.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0D3D45E-3640-4E4B-9196-619A52579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487" y="3148012"/>
            <a:ext cx="210502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06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1" dirty="0"/>
              <a:t>Group Co-Segmentation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Given a set of N images I={I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,...,I</a:t>
            </a:r>
            <a:r>
              <a:rPr lang="en-US" altLang="zh-TW" sz="2400" baseline="-25000" dirty="0"/>
              <a:t>N</a:t>
            </a:r>
            <a:r>
              <a:rPr lang="en-US" altLang="zh-TW" sz="2400" dirty="0"/>
              <a:t>}</a:t>
            </a:r>
          </a:p>
          <a:p>
            <a:r>
              <a:rPr lang="en-US" altLang="zh-TW" sz="2400" dirty="0"/>
              <a:t>we use our DOCS network to predict the probability maps for all possible pairs in the image set, P={</a:t>
            </a:r>
            <a:r>
              <a:rPr lang="en-US" altLang="zh-TW" sz="2400" dirty="0" err="1"/>
              <a:t>p</a:t>
            </a:r>
            <a:r>
              <a:rPr lang="en-US" altLang="zh-TW" sz="2400" baseline="30000" dirty="0" err="1"/>
              <a:t>k</a:t>
            </a:r>
            <a:r>
              <a:rPr lang="en-US" altLang="zh-TW" sz="2400" baseline="-25000" dirty="0" err="1"/>
              <a:t>n</a:t>
            </a:r>
            <a:r>
              <a:rPr lang="zh-TW" altLang="en-US" sz="2400" baseline="-25000" dirty="0"/>
              <a:t> </a:t>
            </a:r>
            <a:r>
              <a:rPr lang="en-US" altLang="zh-TW" sz="2400" dirty="0"/>
              <a:t>:</a:t>
            </a:r>
            <a:r>
              <a:rPr lang="zh-TW" altLang="en-US" sz="2400" dirty="0"/>
              <a:t> </a:t>
            </a:r>
            <a:r>
              <a:rPr lang="en-US" altLang="zh-TW" sz="2400" dirty="0"/>
              <a:t>1≤n,</a:t>
            </a:r>
            <a:r>
              <a:rPr lang="zh-TW" altLang="en-US" sz="2400" dirty="0"/>
              <a:t> </a:t>
            </a:r>
            <a:r>
              <a:rPr lang="en-US" altLang="zh-TW" sz="2400" dirty="0" err="1"/>
              <a:t>k≤N</a:t>
            </a:r>
            <a:r>
              <a:rPr lang="en-US" altLang="zh-TW" sz="2400" dirty="0"/>
              <a:t>,</a:t>
            </a:r>
            <a:r>
              <a:rPr lang="zh-TW" altLang="en-US" sz="2400" dirty="0"/>
              <a:t> </a:t>
            </a:r>
            <a:r>
              <a:rPr lang="en-US" altLang="zh-TW" sz="2400" dirty="0" err="1"/>
              <a:t>k≠n</a:t>
            </a:r>
            <a:r>
              <a:rPr lang="en-US" altLang="zh-TW" sz="2400" dirty="0"/>
              <a:t>}</a:t>
            </a:r>
          </a:p>
          <a:p>
            <a:r>
              <a:rPr lang="en-US" altLang="zh-TW" sz="2400" dirty="0"/>
              <a:t>where </a:t>
            </a:r>
            <a:r>
              <a:rPr lang="en-US" altLang="zh-TW" sz="2400" dirty="0" err="1"/>
              <a:t>p</a:t>
            </a:r>
            <a:r>
              <a:rPr lang="en-US" altLang="zh-TW" sz="2400" baseline="30000" dirty="0" err="1"/>
              <a:t>k</a:t>
            </a:r>
            <a:r>
              <a:rPr lang="en-US" altLang="zh-TW" sz="2400" baseline="-25000" dirty="0" err="1"/>
              <a:t>n</a:t>
            </a:r>
            <a:r>
              <a:rPr lang="zh-TW" altLang="en-US" sz="2400" baseline="-25000" dirty="0"/>
              <a:t> </a:t>
            </a:r>
            <a:r>
              <a:rPr lang="en-US" altLang="zh-TW" sz="2400" dirty="0"/>
              <a:t>is the predicted probability map for image I</a:t>
            </a:r>
            <a:r>
              <a:rPr lang="en-US" altLang="zh-TW" sz="2400" baseline="-25000" dirty="0"/>
              <a:t>n</a:t>
            </a:r>
            <a:r>
              <a:rPr lang="en-US" altLang="zh-TW" sz="2400" dirty="0"/>
              <a:t> when it is paired with image </a:t>
            </a:r>
            <a:r>
              <a:rPr lang="en-US" altLang="zh-TW" sz="2400" dirty="0" err="1"/>
              <a:t>I</a:t>
            </a:r>
            <a:r>
              <a:rPr lang="en-US" altLang="zh-TW" sz="2400" baseline="-25000" dirty="0" err="1"/>
              <a:t>k</a:t>
            </a:r>
            <a:br>
              <a:rPr lang="en-US" altLang="zh-TW" sz="2400" dirty="0"/>
            </a:br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C790FA6-81CE-4708-9388-3AB123B94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287" y="4573545"/>
            <a:ext cx="454342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02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Datasets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altLang="zh-TW" sz="2400" dirty="0"/>
              <a:t>PASCAL VOC 2012 dataset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altLang="zh-TW" sz="2400" dirty="0"/>
              <a:t>MSCR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altLang="zh-TW" sz="2400" dirty="0"/>
              <a:t>Internet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altLang="zh-TW" sz="2400" dirty="0" err="1"/>
              <a:t>iCoseg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375975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507C1A-1E05-4334-B1D1-1307E42CD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altLang="zh-TW" dirty="0"/>
              <a:t>PASCAL VOC 2012 dataset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F0358D68-B44A-4E7B-BD8D-58780853D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0175" y="2032274"/>
            <a:ext cx="6715125" cy="132397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0621CEE-903B-4F29-AD64-C7D34CE7D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75" y="3651164"/>
            <a:ext cx="939165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38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AAA023-CD86-4AAD-8CE3-F022EF2B0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New co-segmentation dataset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BF62518E-E377-4101-8E35-618F93BD9F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7280" y="3661370"/>
            <a:ext cx="10058400" cy="133491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034878C-8EFE-4459-A3E9-41AF2891E324}"/>
              </a:ext>
            </a:extLst>
          </p:cNvPr>
          <p:cNvSpPr/>
          <p:nvPr/>
        </p:nvSpPr>
        <p:spPr>
          <a:xfrm>
            <a:off x="1096963" y="1996302"/>
            <a:ext cx="43863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training set  : 169.085 image pairs</a:t>
            </a:r>
          </a:p>
          <a:p>
            <a:r>
              <a:rPr lang="en-US" altLang="zh-TW" sz="2400" dirty="0"/>
              <a:t>test :</a:t>
            </a:r>
            <a:r>
              <a:rPr lang="zh-TW" altLang="en-US" sz="2400" dirty="0"/>
              <a:t> </a:t>
            </a:r>
            <a:r>
              <a:rPr lang="en-US" altLang="zh-TW" sz="2400" dirty="0"/>
              <a:t>725 images</a:t>
            </a:r>
          </a:p>
          <a:p>
            <a:r>
              <a:rPr lang="en-US" altLang="zh-TW" sz="2400" dirty="0"/>
              <a:t>validation</a:t>
            </a:r>
            <a:r>
              <a:rPr lang="zh-TW" altLang="en-US" sz="2400" dirty="0"/>
              <a:t> </a:t>
            </a:r>
            <a:r>
              <a:rPr lang="en-US" altLang="zh-TW" sz="2400" dirty="0"/>
              <a:t>:</a:t>
            </a:r>
            <a:r>
              <a:rPr lang="zh-TW" altLang="en-US" sz="2400" dirty="0"/>
              <a:t> </a:t>
            </a:r>
            <a:r>
              <a:rPr lang="en-US" altLang="zh-TW" sz="2400" dirty="0"/>
              <a:t>724 images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36577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2400" dirty="0"/>
              <a:t>Three different co-segmentation challenges: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TW" sz="2200" dirty="0"/>
              <a:t>segment common objects, in terms of small appearance deviation, with varying background.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TW" sz="2200" dirty="0"/>
              <a:t>segment common objects from the same class with low intra class variation but similar background.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TW" sz="2200" dirty="0"/>
              <a:t>segment common objects from the same class with large variability in terms of scale, appearance, pose, viewpoint and (potentially) background.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zh-TW" sz="2200" dirty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zh-TW" altLang="en-US" sz="22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515" y="4405048"/>
            <a:ext cx="7782121" cy="186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53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38BB28-216E-497D-ADF9-675ED9A34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Training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AEC2A86-B02C-4E87-A141-D19B625D6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altLang="zh-TW" sz="2400" dirty="0"/>
              <a:t>Caffe framework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altLang="zh-TW" sz="2400" dirty="0"/>
              <a:t>PASCAL VOC dataset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altLang="zh-TW" sz="2400" dirty="0"/>
              <a:t>The </a:t>
            </a:r>
            <a:r>
              <a:rPr lang="en-US" altLang="zh-TW" sz="2400" i="1" dirty="0"/>
              <a:t>conv1-conv5</a:t>
            </a:r>
            <a:r>
              <a:rPr lang="en-US" altLang="zh-TW" sz="2400" dirty="0"/>
              <a:t> layers of our </a:t>
            </a:r>
            <a:r>
              <a:rPr lang="en-US" altLang="zh-TW" sz="2400" dirty="0" err="1"/>
              <a:t>siamese</a:t>
            </a:r>
            <a:r>
              <a:rPr lang="en-US" altLang="zh-TW" sz="2400" dirty="0"/>
              <a:t> encoder are initialized with weights of a model pre-trained on the </a:t>
            </a:r>
            <a:r>
              <a:rPr lang="en-US" altLang="zh-TW" sz="2400" dirty="0" err="1"/>
              <a:t>Imagenet</a:t>
            </a:r>
            <a:r>
              <a:rPr lang="en-US" altLang="zh-TW" sz="2400" dirty="0"/>
              <a:t> image classification dataset.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altLang="zh-TW" sz="2400" dirty="0"/>
              <a:t>Batch size: 10 image pairs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29967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B6D8DD-90BA-46FB-908B-2D1FAC89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all" dirty="0"/>
              <a:t>METRICS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3A47442D-613E-4E22-990B-080AEF5EEA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2230" y="3206231"/>
            <a:ext cx="4743450" cy="8763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0B2CACC-E27E-4809-9AC3-B3362EB2471B}"/>
              </a:ext>
            </a:extLst>
          </p:cNvPr>
          <p:cNvSpPr/>
          <p:nvPr/>
        </p:nvSpPr>
        <p:spPr>
          <a:xfrm>
            <a:off x="1097280" y="1971587"/>
            <a:ext cx="35735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2400" cap="all" dirty="0"/>
              <a:t>Precision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cap="all" dirty="0"/>
              <a:t>Jaccard</a:t>
            </a:r>
            <a:endParaRPr lang="en-US" altLang="zh-TW" sz="2400" i="0" cap="all" dirty="0">
              <a:effectLst/>
            </a:endParaRPr>
          </a:p>
        </p:txBody>
      </p:sp>
      <p:pic>
        <p:nvPicPr>
          <p:cNvPr id="4098" name="Picture 2" descr="ãprecision formulaãçåçæå°çµæ">
            <a:extLst>
              <a:ext uri="{FF2B5EF4-FFF2-40B4-BE49-F238E27FC236}">
                <a16:creationId xmlns:a16="http://schemas.microsoft.com/office/drawing/2014/main" id="{548D2534-3947-4847-B1D6-51A13E5A7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7" b="62555"/>
          <a:stretch/>
        </p:blipFill>
        <p:spPr bwMode="auto">
          <a:xfrm>
            <a:off x="1097280" y="3188868"/>
            <a:ext cx="4735886" cy="89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154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4C6103-CCE4-47D8-8303-4F9045FB0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cap="all" dirty="0"/>
              <a:t>PASCAL CO-SEGMENTATION DATASET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E41D21A2-9E93-47DC-A63C-0E41B73C2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2689033"/>
            <a:ext cx="10058400" cy="254160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131D21D-703B-468D-9E5A-0268E26F4D00}"/>
              </a:ext>
            </a:extLst>
          </p:cNvPr>
          <p:cNvSpPr/>
          <p:nvPr/>
        </p:nvSpPr>
        <p:spPr>
          <a:xfrm>
            <a:off x="1097280" y="1982364"/>
            <a:ext cx="5853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93.78% for Precision and 57.82% for Jaccard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10408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93AB94-06D0-4FBF-B3CB-442D1074C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cap="all" dirty="0"/>
              <a:t>MSRC DATASET (1/2)</a:t>
            </a:r>
          </a:p>
        </p:txBody>
      </p:sp>
      <p:pic>
        <p:nvPicPr>
          <p:cNvPr id="3074" name="Picture 2" descr="https://www.groundai.com/media/arxiv_projects/227284/x4.png.750x0_q75_crop.png">
            <a:extLst>
              <a:ext uri="{FF2B5EF4-FFF2-40B4-BE49-F238E27FC236}">
                <a16:creationId xmlns:a16="http://schemas.microsoft.com/office/drawing/2014/main" id="{11193653-3A9E-4A67-8393-FA9F4DCDEE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819" y="2124203"/>
            <a:ext cx="7854362" cy="383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926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93AB94-06D0-4FBF-B3CB-442D1074C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cap="all" dirty="0"/>
              <a:t>MSRC DATASET (2/2)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D75BD78E-CA7D-4BC9-B2AC-CDD417E481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7088" y="2651554"/>
            <a:ext cx="9457823" cy="188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8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3670F3-623C-4BE1-9EE7-55DB0FAB0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cap="all" dirty="0"/>
              <a:t>INTERNET DATASET (1/2)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2492A9CA-7736-4B5D-9164-4715E29CE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863" y="2347399"/>
            <a:ext cx="3732500" cy="302037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BE6BBA4-F0AD-4F44-8681-A288635D6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429" y="2347399"/>
            <a:ext cx="4048210" cy="302037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5B29874B-DC33-450D-8451-E6A683914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705" y="2347400"/>
            <a:ext cx="3895849" cy="302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18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3670F3-623C-4BE1-9EE7-55DB0FAB0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cap="all" dirty="0"/>
              <a:t>INTERNET DATASET (2/2)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4A6BB151-D1DC-4217-92C9-96B9CDBD0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07560" y="1846263"/>
            <a:ext cx="8037206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31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6EDE76-EEA7-42D2-8A12-2374E0159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+mn-lt"/>
              </a:rPr>
              <a:t>iCoseg</a:t>
            </a:r>
            <a:r>
              <a:rPr lang="en-US" altLang="zh-TW" dirty="0">
                <a:latin typeface="+mn-lt"/>
              </a:rPr>
              <a:t> Dataset</a:t>
            </a:r>
            <a:r>
              <a:rPr lang="zh-TW" altLang="en-US" dirty="0">
                <a:latin typeface="+mn-lt"/>
              </a:rPr>
              <a:t> </a:t>
            </a:r>
            <a:r>
              <a:rPr lang="en-US" altLang="zh-TW" dirty="0">
                <a:latin typeface="+mn-lt"/>
              </a:rPr>
              <a:t>(1/2)</a:t>
            </a:r>
            <a:endParaRPr lang="zh-TW" altLang="en-US" dirty="0">
              <a:latin typeface="+mn-lt"/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27E924EF-8B21-455F-9A3E-79CBF3775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7478" y="1846263"/>
            <a:ext cx="8917370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95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6EDE76-EEA7-42D2-8A12-2374E0159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+mn-lt"/>
              </a:rPr>
              <a:t>iCoseg</a:t>
            </a:r>
            <a:r>
              <a:rPr lang="en-US" altLang="zh-TW" dirty="0">
                <a:latin typeface="+mn-lt"/>
              </a:rPr>
              <a:t> Dataset</a:t>
            </a:r>
            <a:r>
              <a:rPr lang="zh-TW" altLang="en-US" dirty="0">
                <a:latin typeface="+mn-lt"/>
              </a:rPr>
              <a:t> </a:t>
            </a:r>
            <a:r>
              <a:rPr lang="en-US" altLang="zh-TW" dirty="0">
                <a:latin typeface="+mn-lt"/>
              </a:rPr>
              <a:t>(2/2)</a:t>
            </a:r>
            <a:endParaRPr lang="zh-TW" altLang="en-US" dirty="0">
              <a:latin typeface="+mn-lt"/>
            </a:endParaRP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F7F5E182-091B-4A93-878C-1104961119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07310" y="1846263"/>
            <a:ext cx="7237706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09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A31E1B-678D-424A-9BCA-61A76C0320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Q&amp;A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9950C74-FA6E-40F8-B058-619BC20FD9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410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 (2/2)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63" y="2322180"/>
            <a:ext cx="10058400" cy="307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47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Related 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altLang="zh-TW" sz="2400" b="1" dirty="0"/>
              <a:t>Co-Segmentation without Explicit Learning.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altLang="zh-TW" sz="2400" b="1" dirty="0"/>
              <a:t>Co-Segmentation with Learning.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altLang="zh-TW" sz="2400" b="1" dirty="0"/>
              <a:t>Interactive Co-Segmentation.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altLang="zh-TW" sz="2400" b="1" dirty="0"/>
              <a:t>Convolutional Neural Networks for Image Segmentation.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329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Deep Object Co-Segmentation</a:t>
            </a:r>
            <a:endParaRPr lang="zh-TW" altLang="en-US" dirty="0"/>
          </a:p>
        </p:txBody>
      </p:sp>
      <p:pic>
        <p:nvPicPr>
          <p:cNvPr id="1026" name="Picture 2" descr="https://www.groundai.com/media/arxiv_projects/227284/x2.png.750x0_q75_crop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104" y="1950750"/>
            <a:ext cx="8512752" cy="4045791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52511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altLang="zh-TW" sz="2400" dirty="0"/>
              <a:t>Given two input images I</a:t>
            </a:r>
            <a:r>
              <a:rPr lang="en-US" altLang="zh-TW" sz="2400" baseline="-25000" dirty="0"/>
              <a:t>A</a:t>
            </a:r>
            <a:r>
              <a:rPr lang="en-US" altLang="zh-TW" sz="2400" dirty="0"/>
              <a:t> and I</a:t>
            </a:r>
            <a:r>
              <a:rPr lang="en-US" altLang="zh-TW" sz="2400" baseline="-25000" dirty="0"/>
              <a:t>B</a:t>
            </a:r>
            <a:r>
              <a:rPr lang="en-US" altLang="zh-TW" sz="2400" dirty="0"/>
              <a:t>, we use a </a:t>
            </a:r>
            <a:r>
              <a:rPr lang="en-US" altLang="zh-TW" sz="2400" dirty="0" err="1"/>
              <a:t>siamese</a:t>
            </a:r>
            <a:r>
              <a:rPr lang="en-US" altLang="zh-TW" sz="2400" dirty="0"/>
              <a:t> encoder, which consists of convolutional layers, to extract high-level semantic feature maps </a:t>
            </a:r>
            <a:r>
              <a:rPr lang="en-US" altLang="zh-TW" sz="2400" dirty="0" err="1"/>
              <a:t>f</a:t>
            </a:r>
            <a:r>
              <a:rPr lang="en-US" altLang="zh-TW" sz="2400" baseline="-25000" dirty="0" err="1"/>
              <a:t>A</a:t>
            </a:r>
            <a:r>
              <a:rPr lang="en-US" altLang="zh-TW" sz="2400" dirty="0"/>
              <a:t> and </a:t>
            </a:r>
            <a:r>
              <a:rPr lang="en-US" altLang="zh-TW" sz="2400" dirty="0" err="1"/>
              <a:t>f</a:t>
            </a:r>
            <a:r>
              <a:rPr lang="en-US" altLang="zh-TW" sz="2400" baseline="-25000" dirty="0" err="1"/>
              <a:t>B</a:t>
            </a:r>
            <a:r>
              <a:rPr lang="en-US" altLang="zh-TW" sz="2400" dirty="0"/>
              <a:t>. 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altLang="zh-TW" sz="2400" dirty="0"/>
              <a:t>Then, we propose a mutual correlation layer to obtain correspondence maps  C</a:t>
            </a:r>
            <a:r>
              <a:rPr lang="en-US" altLang="zh-TW" sz="2400" baseline="-25000" dirty="0"/>
              <a:t>AB</a:t>
            </a:r>
            <a:r>
              <a:rPr lang="en-US" altLang="zh-TW" sz="2400" dirty="0"/>
              <a:t> and  C</a:t>
            </a:r>
            <a:r>
              <a:rPr lang="en-US" altLang="zh-TW" sz="2400" baseline="-25000" dirty="0"/>
              <a:t>BA </a:t>
            </a:r>
            <a:r>
              <a:rPr lang="en-US" altLang="zh-TW" sz="2400" dirty="0"/>
              <a:t> by matching feature maps </a:t>
            </a:r>
            <a:r>
              <a:rPr lang="en-US" altLang="zh-TW" sz="2400" dirty="0" err="1"/>
              <a:t>f</a:t>
            </a:r>
            <a:r>
              <a:rPr lang="en-US" altLang="zh-TW" sz="2400" baseline="-25000" dirty="0" err="1"/>
              <a:t>A</a:t>
            </a:r>
            <a:r>
              <a:rPr lang="en-US" altLang="zh-TW" sz="2400" dirty="0"/>
              <a:t> and </a:t>
            </a:r>
            <a:r>
              <a:rPr lang="en-US" altLang="zh-TW" sz="2400" dirty="0" err="1"/>
              <a:t>f</a:t>
            </a:r>
            <a:r>
              <a:rPr lang="en-US" altLang="zh-TW" sz="2400" baseline="-25000" dirty="0" err="1"/>
              <a:t>B</a:t>
            </a:r>
            <a:r>
              <a:rPr lang="en-US" altLang="zh-TW" sz="2400" dirty="0"/>
              <a:t> at pixel-level. 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altLang="zh-TW" sz="2400" dirty="0"/>
              <a:t>Finally, given the concatenations of the feature maps </a:t>
            </a:r>
            <a:r>
              <a:rPr lang="en-US" altLang="zh-TW" sz="2400" dirty="0" err="1"/>
              <a:t>f</a:t>
            </a:r>
            <a:r>
              <a:rPr lang="en-US" altLang="zh-TW" sz="2400" baseline="-25000" dirty="0" err="1"/>
              <a:t>A</a:t>
            </a:r>
            <a:r>
              <a:rPr lang="en-US" altLang="zh-TW" sz="2400" dirty="0"/>
              <a:t> and </a:t>
            </a:r>
            <a:r>
              <a:rPr lang="en-US" altLang="zh-TW" sz="2400" dirty="0" err="1"/>
              <a:t>f</a:t>
            </a:r>
            <a:r>
              <a:rPr lang="en-US" altLang="zh-TW" sz="2400" baseline="-25000" dirty="0" err="1"/>
              <a:t>B</a:t>
            </a:r>
            <a:r>
              <a:rPr lang="en-US" altLang="zh-TW" sz="2400" dirty="0"/>
              <a:t> and correspondence maps  C</a:t>
            </a:r>
            <a:r>
              <a:rPr lang="en-US" altLang="zh-TW" sz="2400" baseline="-25000" dirty="0"/>
              <a:t>AB</a:t>
            </a:r>
            <a:r>
              <a:rPr lang="en-US" altLang="zh-TW" sz="2400" dirty="0"/>
              <a:t> and C</a:t>
            </a:r>
            <a:r>
              <a:rPr lang="en-US" altLang="zh-TW" sz="2400" baseline="-25000" dirty="0"/>
              <a:t>BA</a:t>
            </a:r>
            <a:r>
              <a:rPr lang="en-US" altLang="zh-TW" sz="2400" dirty="0"/>
              <a:t>, a </a:t>
            </a:r>
            <a:r>
              <a:rPr lang="en-US" altLang="zh-TW" sz="2400" dirty="0" err="1"/>
              <a:t>siamese</a:t>
            </a:r>
            <a:r>
              <a:rPr lang="en-US" altLang="zh-TW" sz="2400" dirty="0"/>
              <a:t> decoder</a:t>
            </a:r>
            <a:r>
              <a:rPr lang="zh-TW" altLang="en-US" sz="2400" dirty="0"/>
              <a:t> </a:t>
            </a:r>
            <a:r>
              <a:rPr lang="en-US" altLang="zh-TW" sz="2400" dirty="0"/>
              <a:t>is used to obtain and refine the common objects masks </a:t>
            </a:r>
            <a:r>
              <a:rPr lang="en-US" altLang="zh-TW" sz="2400" dirty="0" err="1"/>
              <a:t>p</a:t>
            </a:r>
            <a:r>
              <a:rPr lang="en-US" altLang="zh-TW" sz="2400" baseline="-25000" dirty="0" err="1"/>
              <a:t>A</a:t>
            </a:r>
            <a:r>
              <a:rPr lang="en-US" altLang="zh-TW" sz="2400" dirty="0"/>
              <a:t> and </a:t>
            </a:r>
            <a:r>
              <a:rPr lang="en-US" altLang="zh-TW" sz="2400" dirty="0" err="1"/>
              <a:t>p</a:t>
            </a:r>
            <a:r>
              <a:rPr lang="en-US" altLang="zh-TW" sz="2400" baseline="-25000" dirty="0" err="1"/>
              <a:t>B</a:t>
            </a:r>
            <a:r>
              <a:rPr lang="en-US" altLang="zh-TW" sz="2400" dirty="0"/>
              <a:t>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04974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Siamese Encoder</a:t>
            </a:r>
            <a:endParaRPr lang="zh-TW" altLang="en-US" dirty="0"/>
          </a:p>
        </p:txBody>
      </p:sp>
      <p:pic>
        <p:nvPicPr>
          <p:cNvPr id="1026" name="Picture 2" descr="https://www.groundai.com/media/arxiv_projects/227284/x2.png.750x0_q75_crop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24" y="1865870"/>
            <a:ext cx="8512752" cy="404579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5270FA3-D591-4786-857E-222D54E33C06}"/>
              </a:ext>
            </a:extLst>
          </p:cNvPr>
          <p:cNvSpPr/>
          <p:nvPr/>
        </p:nvSpPr>
        <p:spPr>
          <a:xfrm>
            <a:off x="2027035" y="1917862"/>
            <a:ext cx="3496435" cy="394180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0644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Siamese Encoder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altLang="zh-TW" sz="2400" dirty="0"/>
              <a:t>extract feature maps </a:t>
            </a:r>
            <a:r>
              <a:rPr lang="en-US" altLang="zh-TW" sz="2400" dirty="0" err="1"/>
              <a:t>f</a:t>
            </a:r>
            <a:r>
              <a:rPr lang="en-US" altLang="zh-TW" sz="2400" baseline="-25000" dirty="0" err="1"/>
              <a:t>A</a:t>
            </a:r>
            <a:r>
              <a:rPr lang="en-US" altLang="zh-TW" sz="2400" dirty="0"/>
              <a:t> and </a:t>
            </a:r>
            <a:r>
              <a:rPr lang="en-US" altLang="zh-TW" sz="2400" dirty="0" err="1"/>
              <a:t>f</a:t>
            </a:r>
            <a:r>
              <a:rPr lang="en-US" altLang="zh-TW" sz="2400" baseline="-25000" dirty="0" err="1"/>
              <a:t>B</a:t>
            </a:r>
            <a:endParaRPr lang="en-US" altLang="zh-TW" sz="2400" baseline="-25000" dirty="0"/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altLang="zh-TW" sz="2400" dirty="0"/>
              <a:t>encoder is based on the VGG 16-layer network</a:t>
            </a:r>
          </a:p>
          <a:p>
            <a:pPr marL="749808" lvl="1" indent="-457200">
              <a:buClr>
                <a:schemeClr val="tx1"/>
              </a:buClr>
              <a:buFont typeface="+mj-lt"/>
              <a:buAutoNum type="arabicParenR"/>
            </a:pPr>
            <a:r>
              <a:rPr lang="en-US" altLang="zh-TW" sz="2400" dirty="0"/>
              <a:t>keep the first 13 convolutional layers and remove the last two fully connected layers </a:t>
            </a:r>
            <a:r>
              <a:rPr lang="en-US" altLang="zh-TW" sz="2400" i="1" dirty="0"/>
              <a:t>fc6</a:t>
            </a:r>
            <a:r>
              <a:rPr lang="en-US" altLang="zh-TW" sz="2400" dirty="0"/>
              <a:t> and </a:t>
            </a:r>
            <a:r>
              <a:rPr lang="en-US" altLang="zh-TW" sz="2400" i="1" dirty="0"/>
              <a:t>fc7</a:t>
            </a:r>
            <a:r>
              <a:rPr lang="en-US" altLang="zh-TW" sz="2400" dirty="0"/>
              <a:t>, which are used for image classification. </a:t>
            </a:r>
          </a:p>
          <a:p>
            <a:pPr marL="749808" lvl="1" indent="-457200">
              <a:buClr>
                <a:schemeClr val="tx1"/>
              </a:buClr>
              <a:buFont typeface="+mj-lt"/>
              <a:buAutoNum type="arabicParenR"/>
            </a:pPr>
            <a:r>
              <a:rPr lang="en-US" altLang="zh-TW" sz="2400" dirty="0"/>
              <a:t>replace </a:t>
            </a:r>
            <a:r>
              <a:rPr lang="en-US" altLang="zh-TW" sz="2400" i="1" dirty="0"/>
              <a:t>fc6</a:t>
            </a:r>
            <a:r>
              <a:rPr lang="en-US" altLang="zh-TW" sz="2400" dirty="0"/>
              <a:t> and </a:t>
            </a:r>
            <a:r>
              <a:rPr lang="en-US" altLang="zh-TW" sz="2400" i="1" dirty="0"/>
              <a:t>fc7</a:t>
            </a:r>
            <a:r>
              <a:rPr lang="en-US" altLang="zh-TW" sz="2400" dirty="0"/>
              <a:t> with two additional 3×3 convolutional layers </a:t>
            </a:r>
            <a:r>
              <a:rPr lang="en-US" altLang="zh-TW" sz="2400" i="1" dirty="0"/>
              <a:t>conv6-1</a:t>
            </a:r>
            <a:r>
              <a:rPr lang="en-US" altLang="zh-TW" sz="2400" dirty="0"/>
              <a:t> and </a:t>
            </a:r>
            <a:r>
              <a:rPr lang="en-US" altLang="zh-TW" sz="2400" i="1" dirty="0"/>
              <a:t>conv6-2</a:t>
            </a:r>
            <a:r>
              <a:rPr lang="en-US" altLang="zh-TW" sz="2400" dirty="0"/>
              <a:t> to produce feature maps which contain more spatial information.</a:t>
            </a:r>
            <a:endParaRPr lang="en-US" altLang="zh-TW" sz="2400" baseline="-25000" dirty="0"/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en-US" altLang="zh-TW" sz="2600" dirty="0"/>
          </a:p>
        </p:txBody>
      </p:sp>
    </p:spTree>
    <p:extLst>
      <p:ext uri="{BB962C8B-B14F-4D97-AF65-F5344CB8AC3E}">
        <p14:creationId xmlns:p14="http://schemas.microsoft.com/office/powerpoint/2010/main" val="3895851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Mutual Correlation</a:t>
            </a:r>
            <a:endParaRPr lang="zh-TW" altLang="en-US" dirty="0"/>
          </a:p>
        </p:txBody>
      </p:sp>
      <p:pic>
        <p:nvPicPr>
          <p:cNvPr id="1026" name="Picture 2" descr="https://www.groundai.com/media/arxiv_projects/227284/x2.png.750x0_q75_crop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104" y="1950750"/>
            <a:ext cx="8512752" cy="404579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43F55FC-6786-445C-B1EE-CE4843F11A82}"/>
              </a:ext>
            </a:extLst>
          </p:cNvPr>
          <p:cNvSpPr/>
          <p:nvPr/>
        </p:nvSpPr>
        <p:spPr>
          <a:xfrm>
            <a:off x="5041557" y="3144795"/>
            <a:ext cx="1643449" cy="15631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1889028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1635</TotalTime>
  <Words>380</Words>
  <Application>Microsoft Office PowerPoint</Application>
  <PresentationFormat>寬螢幕</PresentationFormat>
  <Paragraphs>98</Paragraphs>
  <Slides>29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7" baseType="lpstr">
      <vt:lpstr>MJXc-TeX-main-R</vt:lpstr>
      <vt:lpstr>MJXc-TeX-math-I</vt:lpstr>
      <vt:lpstr>新細明體</vt:lpstr>
      <vt:lpstr>Arial</vt:lpstr>
      <vt:lpstr>Calibri</vt:lpstr>
      <vt:lpstr>Calibri Light</vt:lpstr>
      <vt:lpstr>Georgia</vt:lpstr>
      <vt:lpstr>回顧</vt:lpstr>
      <vt:lpstr>Deep Object  Co-Segmentation</vt:lpstr>
      <vt:lpstr>Introduction (1/2)</vt:lpstr>
      <vt:lpstr>Introduction (2/2)</vt:lpstr>
      <vt:lpstr>Related Work</vt:lpstr>
      <vt:lpstr>Deep Object Co-Segmentation</vt:lpstr>
      <vt:lpstr>Method</vt:lpstr>
      <vt:lpstr>Siamese Encoder</vt:lpstr>
      <vt:lpstr>Siamese Encoder</vt:lpstr>
      <vt:lpstr>Mutual Correlation</vt:lpstr>
      <vt:lpstr>Mutual Correlation (1/2)</vt:lpstr>
      <vt:lpstr>Mutual Correlation (2/2)</vt:lpstr>
      <vt:lpstr>Siamese Decoder</vt:lpstr>
      <vt:lpstr>Siamese Decoder (1/2)</vt:lpstr>
      <vt:lpstr>Siamese Decoder (2/2)</vt:lpstr>
      <vt:lpstr>Loss Function</vt:lpstr>
      <vt:lpstr>Group Co-Segmentation</vt:lpstr>
      <vt:lpstr>Datasets</vt:lpstr>
      <vt:lpstr>PASCAL VOC 2012 dataset</vt:lpstr>
      <vt:lpstr>New co-segmentation dataset</vt:lpstr>
      <vt:lpstr>Training</vt:lpstr>
      <vt:lpstr>METRICS</vt:lpstr>
      <vt:lpstr>PASCAL CO-SEGMENTATION DATASET</vt:lpstr>
      <vt:lpstr>MSRC DATASET (1/2)</vt:lpstr>
      <vt:lpstr>MSRC DATASET (2/2)</vt:lpstr>
      <vt:lpstr>INTERNET DATASET (1/2)</vt:lpstr>
      <vt:lpstr>INTERNET DATASET (2/2)</vt:lpstr>
      <vt:lpstr>iCoseg Dataset (1/2)</vt:lpstr>
      <vt:lpstr>iCoseg Dataset (2/2)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Object  Co-Segmentation</dc:title>
  <dc:creator>雅暄 陳</dc:creator>
  <cp:lastModifiedBy>graphics-HTF</cp:lastModifiedBy>
  <cp:revision>154</cp:revision>
  <dcterms:created xsi:type="dcterms:W3CDTF">2018-12-31T10:38:13Z</dcterms:created>
  <dcterms:modified xsi:type="dcterms:W3CDTF">2019-01-02T08:33:58Z</dcterms:modified>
</cp:coreProperties>
</file>